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7" r:id="rId3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74" r:id="rId17"/>
    <p:sldId id="269" r:id="rId18"/>
    <p:sldId id="275" r:id="rId19"/>
    <p:sldId id="270" r:id="rId20"/>
    <p:sldId id="271" r:id="rId21"/>
    <p:sldId id="272" r:id="rId22"/>
    <p:sldId id="273" r:id="rId23"/>
    <p:sldId id="276" r:id="rId24"/>
    <p:sldId id="277" r:id="rId25"/>
    <p:sldId id="278" r:id="rId26"/>
    <p:sldId id="279" r:id="rId27"/>
    <p:sldId id="29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0" cy="4525963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pic>
        <p:nvPicPr>
          <p:cNvPr id="26" name="图片 25" descr="logo_长方型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944947" y="110067"/>
            <a:ext cx="2107353" cy="685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/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" y="0"/>
            <a:ext cx="12181172" cy="6858000"/>
          </a:xfrm>
          <a:prstGeom prst="rect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4796656" y="3140968"/>
            <a:ext cx="7348016" cy="90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5335" b="1" cap="all" spc="427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网络编程</a:t>
            </a:r>
            <a:endParaRPr lang="zh-CN" altLang="en-US" sz="5335" b="1" cap="all" spc="427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2993" y="223520"/>
            <a:ext cx="2506133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65" b="1">
                <a:solidFill>
                  <a:srgbClr val="C00000"/>
                </a:solidFill>
              </a:rPr>
              <a:t>中公</a:t>
            </a:r>
            <a:r>
              <a:rPr lang="zh-CN" altLang="en-US" sz="2665" b="1">
                <a:solidFill>
                  <a:schemeClr val="accent1"/>
                </a:solidFill>
              </a:rPr>
              <a:t>优就业</a:t>
            </a:r>
            <a:endParaRPr lang="zh-CN" altLang="en-US" sz="2665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7000">
        <p:random/>
      </p:transition>
    </mc:Choice>
    <mc:Fallback>
      <p:transition spd="slow" advClick="0" advTm="7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3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什么是TCP/IP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zh-CN" altLang="en-US"/>
              <a:t>要想了解什么是TCP/IP协议，就要知道为什么有这个协议。中国人和中国人说话，要遵循汉语的的语法结构，使用汉语的发音。当我们和外国人交流时，就要适用外国的语言了，遵循外国的语法机构和发音。其实这就是一种协议，只不过我们称之为语言。</a:t>
            </a:r>
            <a:r>
              <a:rPr lang="zh-CN" altLang="en-US" b="1">
                <a:solidFill>
                  <a:srgbClr val="7030A0"/>
                </a:solidFill>
              </a:rPr>
              <a:t>计算机再这方面体现的更为直观，两台机器之间该如何通信呢，就需要制定各种各样的协议了。</a:t>
            </a:r>
            <a:r>
              <a:rPr lang="zh-CN" altLang="en-US"/>
              <a:t>例如：文件传输适用TCP协议。域名系统适用DNS协议。有了些协议的存在，各种数据流按照规则传输，计算机之间得以通信。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TCP/IP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zh-CN" altLang="en-US" b="1">
                <a:solidFill>
                  <a:srgbClr val="7030A0"/>
                </a:solidFill>
              </a:rPr>
              <a:t>TCP/IP协议是一个协议集合。</a:t>
            </a:r>
            <a:r>
              <a:rPr lang="zh-CN" altLang="en-US"/>
              <a:t>大家叫的时候方便说，所以统称为TCP/IP。TCP/IP协议族中有一个重要的概念是分层，</a:t>
            </a:r>
            <a:r>
              <a:rPr lang="zh-CN" altLang="en-US" b="1">
                <a:solidFill>
                  <a:srgbClr val="7030A0"/>
                </a:solidFill>
              </a:rPr>
              <a:t>TCP/IP协议按照层次分为以下四层。应用层、传输层、网络层、数据链路层。</a:t>
            </a:r>
            <a:r>
              <a:rPr lang="zh-CN" altLang="en-US"/>
              <a:t>为什么要分层？这就如同邓小平1978年的大包干，责任到人。一个层只负责一个层次的问题，如果出问题了，和其他的层次无关，只要维护这个层次也就好了。其实编程语言里也能体现这个分层理论，即封转性、隔离。如下图所示</a:t>
            </a:r>
            <a:r>
              <a:rPr lang="en-US" altLang="zh-CN"/>
              <a:t>: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屏幕快照 2019-08-26 上午4.25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08280"/>
            <a:ext cx="9262745" cy="64414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屏幕快照 2019-08-26 上午4.25.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0" y="984250"/>
            <a:ext cx="5638800" cy="4889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9150" y="295910"/>
            <a:ext cx="58178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/>
              <a:t>TCP/IP通信数据流</a:t>
            </a:r>
            <a:endParaRPr lang="zh-CN" altLang="en-US" sz="2800" b="1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01675" y="586105"/>
            <a:ext cx="4909185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/>
              <a:t>	</a:t>
            </a:r>
            <a:r>
              <a:rPr lang="zh-CN" altLang="en-US" sz="2800"/>
              <a:t>数据传输的时候先将数据从应用层传递到传输层，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然后再从传输层传递到网络层，然 后再传递到链路层，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最后在通过物理传输介质 ( 网线 ) 传递数据。</a:t>
            </a:r>
            <a:endParaRPr lang="zh-CN" altLang="en-US" sz="2800"/>
          </a:p>
          <a:p>
            <a:r>
              <a:rPr lang="en-US" altLang="zh-CN" sz="2800" b="1">
                <a:solidFill>
                  <a:srgbClr val="7030A0"/>
                </a:solidFill>
              </a:rPr>
              <a:t>	</a:t>
            </a:r>
            <a:r>
              <a:rPr lang="zh-CN" altLang="en-US" sz="2800" b="1">
                <a:solidFill>
                  <a:srgbClr val="7030A0"/>
                </a:solidFill>
              </a:rPr>
              <a:t>大家想一下为什么要一 层一层的传递，而不是直接传递数据呢 ? </a:t>
            </a:r>
            <a:endParaRPr lang="zh-CN" altLang="en-US" sz="2800" b="1">
              <a:solidFill>
                <a:srgbClr val="7030A0"/>
              </a:solidFill>
            </a:endParaRPr>
          </a:p>
          <a:p>
            <a:r>
              <a:rPr lang="en-US" altLang="zh-CN" sz="2800"/>
              <a:t>	</a:t>
            </a:r>
            <a:r>
              <a:rPr lang="zh-CN" altLang="en-US" sz="2800"/>
              <a:t>是为了保证数据能够稳定的传输到对方电脑上去。</a:t>
            </a:r>
            <a:endParaRPr lang="zh-CN" altLang="en-US" sz="2800"/>
          </a:p>
        </p:txBody>
      </p:sp>
      <p:pic>
        <p:nvPicPr>
          <p:cNvPr id="3" name="图片 2" descr="屏幕快照 2019-08-26 上午4.31.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8970" y="1168400"/>
            <a:ext cx="6305550" cy="48425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67360" y="1233170"/>
            <a:ext cx="11206480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/>
              <a:t>IP协议：</a:t>
            </a:r>
            <a:r>
              <a:rPr lang="zh-CN" altLang="en-US" sz="3200"/>
              <a:t>IP(Internet protocol)</a:t>
            </a:r>
            <a:r>
              <a:rPr lang="en-US" altLang="zh-CN" sz="3200"/>
              <a:t>:</a:t>
            </a:r>
            <a:endParaRPr lang="en-US" altLang="zh-CN" sz="3200"/>
          </a:p>
          <a:p>
            <a:r>
              <a:rPr lang="en-US" altLang="zh-CN" sz="2400"/>
              <a:t>	</a:t>
            </a:r>
            <a:r>
              <a:rPr lang="zh-CN" altLang="en-US" sz="2400"/>
              <a:t>这里的IP不是值得我们通常所说的192.168.1.1.这个IP指的是一种协议，而后面的数字值得是IP地址。</a:t>
            </a:r>
            <a:r>
              <a:rPr lang="zh-CN" altLang="en-US" sz="2400" b="1">
                <a:solidFill>
                  <a:srgbClr val="7030A0"/>
                </a:solidFill>
              </a:rPr>
              <a:t>IP协议的作用在于把各种数据包准确无误的传递给对方</a:t>
            </a:r>
            <a:r>
              <a:rPr lang="zh-CN" altLang="en-US" sz="2400"/>
              <a:t>，其中两个重要的条件是IP地址，和MAC地址（Media Access Control Address）。由于IP地址是稀有资源，不可能每个人都拥有一个IP地址，所以我们通常的IP地址是路由器给我们生成的IP地址，路由器里面会记录我们的MAC地址。而MAC地址是全球唯一的，除去人为因素外不可能重复。举一个现实生活中的例子，IP地址就如同是我们居住小区的地址，而MAC地址就是我们住的那栋楼那个房间那个人。</a:t>
            </a:r>
            <a:endParaRPr lang="zh-CN" altLang="en-US" sz="240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8140" y="204470"/>
            <a:ext cx="99212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你向另外一台电脑发送一条信息，怎么再茫茫人海中瞬间找到对方，以下是图示：</a:t>
            </a:r>
            <a:endParaRPr lang="zh-CN" altLang="en-US"/>
          </a:p>
        </p:txBody>
      </p:sp>
      <p:pic>
        <p:nvPicPr>
          <p:cNvPr id="3" name="图片 2" descr="屏幕快照 2019-08-26 上午4.35.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7810" y="784860"/>
            <a:ext cx="7227570" cy="58820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99465" y="882015"/>
            <a:ext cx="1159129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TCP(Transmission Control Protocol)</a:t>
            </a:r>
            <a:r>
              <a:rPr lang="en-US" altLang="zh-CN" b="1"/>
              <a:t>:</a:t>
            </a:r>
            <a:endParaRPr lang="en-US" altLang="zh-CN" b="1"/>
          </a:p>
          <a:p>
            <a:r>
              <a:rPr lang="en-US" altLang="zh-CN" b="1">
                <a:solidFill>
                  <a:srgbClr val="7030A0"/>
                </a:solidFill>
              </a:rPr>
              <a:t>	</a:t>
            </a:r>
            <a:r>
              <a:rPr lang="zh-CN" altLang="en-US" b="1">
                <a:solidFill>
                  <a:srgbClr val="7030A0"/>
                </a:solidFill>
              </a:rPr>
              <a:t>可靠的、面向连接的协议</a:t>
            </a:r>
            <a:endParaRPr lang="zh-CN" altLang="en-US" b="1">
              <a:solidFill>
                <a:srgbClr val="7030A0"/>
              </a:solidFill>
            </a:endParaRPr>
          </a:p>
          <a:p>
            <a:r>
              <a:rPr lang="en-US" altLang="zh-CN"/>
              <a:t>	</a:t>
            </a:r>
            <a:r>
              <a:rPr lang="zh-CN" altLang="en-US"/>
              <a:t>( 什么是面向连接呢?就是发送消息之前</a:t>
            </a:r>
            <a:r>
              <a:rPr lang="zh-CN" altLang="en-US" b="1">
                <a:solidFill>
                  <a:srgbClr val="FF0000"/>
                </a:solidFill>
              </a:rPr>
              <a:t>先建立连接</a:t>
            </a:r>
            <a:r>
              <a:rPr lang="zh-CN" altLang="en-US"/>
              <a:t>然后</a:t>
            </a:r>
            <a:r>
              <a:rPr lang="zh-CN" altLang="en-US" b="1">
                <a:solidFill>
                  <a:srgbClr val="FF0000"/>
                </a:solidFill>
              </a:rPr>
              <a:t>再发送消息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en-US" altLang="zh-CN"/>
              <a:t>	</a:t>
            </a:r>
            <a:r>
              <a:rPr lang="zh-CN" altLang="en-US"/>
              <a:t>例如打电话场景， 在网络中具体指的是三次握手 )</a:t>
            </a:r>
            <a:endParaRPr lang="zh-CN" altLang="en-US"/>
          </a:p>
          <a:p>
            <a:r>
              <a:rPr lang="zh-CN" altLang="en-US" b="1"/>
              <a:t>TCP 协议特点:</a:t>
            </a:r>
            <a:endParaRPr lang="zh-CN" altLang="en-US" b="1"/>
          </a:p>
          <a:p>
            <a:r>
              <a:rPr lang="en-US" altLang="zh-CN" b="1">
                <a:solidFill>
                  <a:srgbClr val="7030A0"/>
                </a:solidFill>
              </a:rPr>
              <a:t>	</a:t>
            </a:r>
            <a:r>
              <a:rPr lang="zh-CN" altLang="en-US" b="1">
                <a:solidFill>
                  <a:srgbClr val="7030A0"/>
                </a:solidFill>
              </a:rPr>
              <a:t>数据安全，速度略低。</a:t>
            </a:r>
            <a:r>
              <a:rPr lang="zh-CN" altLang="en-US"/>
              <a:t>分为客户端和服务端。 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使用 TCP 的应用:Web 浏览器;电子邮件等程序。</a:t>
            </a:r>
            <a:endParaRPr lang="zh-CN" altLang="en-US"/>
          </a:p>
          <a:p>
            <a:r>
              <a:rPr lang="zh-CN" altLang="en-US" b="1"/>
              <a:t>TCP 的三次握手</a:t>
            </a:r>
            <a:r>
              <a:rPr lang="en-US" altLang="zh-CN" b="1"/>
              <a:t>:</a:t>
            </a:r>
            <a:endParaRPr lang="en-US" altLang="zh-CN" b="1"/>
          </a:p>
          <a:p>
            <a:r>
              <a:rPr lang="en-US" altLang="zh-CN"/>
              <a:t>	TCP 是因特网中的传输层协议，使用三次握手协议建立连接。</a:t>
            </a:r>
            <a:endParaRPr lang="en-US" altLang="zh-CN"/>
          </a:p>
          <a:p>
            <a:r>
              <a:rPr lang="en-US" altLang="zh-CN" b="1"/>
              <a:t>TCP 三次握手的过程如下:</a:t>
            </a:r>
            <a:endParaRPr lang="en-US" altLang="zh-CN" b="1"/>
          </a:p>
          <a:p>
            <a:r>
              <a:rPr lang="en-US" altLang="zh-CN"/>
              <a:t>	客户端发送 SYN(SEQ=x)报文给服务器端，进入 </a:t>
            </a:r>
            <a:r>
              <a:rPr lang="en-US" altLang="zh-CN">
                <a:solidFill>
                  <a:srgbClr val="FF0000"/>
                </a:solidFill>
              </a:rPr>
              <a:t>SYN_SEND</a:t>
            </a:r>
            <a:r>
              <a:rPr lang="en-US" altLang="zh-CN"/>
              <a:t> 状态。</a:t>
            </a:r>
            <a:endParaRPr lang="en-US" altLang="zh-CN"/>
          </a:p>
          <a:p>
            <a:r>
              <a:rPr lang="en-US" altLang="zh-CN"/>
              <a:t>	服务器端收到 SYN 报文，回应一个 SYN(SEQ=y)ACK(ACK=x+1)报文，进入</a:t>
            </a:r>
            <a:r>
              <a:rPr lang="en-US" altLang="zh-CN">
                <a:solidFill>
                  <a:srgbClr val="FF0000"/>
                </a:solidFill>
              </a:rPr>
              <a:t> SYN_RECV </a:t>
            </a:r>
            <a:r>
              <a:rPr lang="en-US" altLang="zh-CN"/>
              <a:t>状态。</a:t>
            </a:r>
            <a:endParaRPr lang="en-US" altLang="zh-CN"/>
          </a:p>
          <a:p>
            <a:r>
              <a:rPr lang="en-US" altLang="zh-CN"/>
              <a:t>	客户端收到服务器端的 SYN 报文，回应一个 ACK(ACK=y+1)报文，进入 </a:t>
            </a:r>
            <a:r>
              <a:rPr lang="en-US" altLang="zh-CN">
                <a:solidFill>
                  <a:srgbClr val="FF0000"/>
                </a:solidFill>
              </a:rPr>
              <a:t>Established</a:t>
            </a:r>
            <a:r>
              <a:rPr lang="en-US" altLang="zh-CN"/>
              <a:t> 状态。 </a:t>
            </a:r>
            <a:endParaRPr lang="en-US" altLang="zh-CN"/>
          </a:p>
          <a:p>
            <a:r>
              <a:rPr lang="en-US" altLang="zh-CN"/>
              <a:t>	</a:t>
            </a:r>
            <a:endParaRPr lang="en-US" altLang="zh-CN"/>
          </a:p>
          <a:p>
            <a:r>
              <a:rPr lang="en-US" altLang="zh-CN"/>
              <a:t>	三次握手完成，TCP 客户端和服务器端成功地建立连接，可以开始传输数据了。</a:t>
            </a:r>
            <a:endParaRPr lang="en-US" altLang="zh-CN"/>
          </a:p>
          <a:p>
            <a:r>
              <a:rPr lang="en-US" altLang="zh-CN" b="1"/>
              <a:t>数据传输: </a:t>
            </a:r>
            <a:endParaRPr lang="en-US" altLang="zh-CN" b="1"/>
          </a:p>
          <a:p>
            <a:r>
              <a:rPr lang="en-US" altLang="zh-CN"/>
              <a:t>	每传递一次消息，服务端都会告诉客户端说收到消息了。这样确保数据不会丢失。因</a:t>
            </a:r>
            <a:endParaRPr lang="en-US" altLang="zh-CN"/>
          </a:p>
          <a:p>
            <a:r>
              <a:rPr lang="en-US" altLang="zh-CN"/>
              <a:t>	此我们说 TCP 是可靠地面向连接 ( 连接一直连着 ) 的传输协议.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屏幕快照 2019-08-26 上午5.03.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6865" y="971550"/>
            <a:ext cx="9017635" cy="49149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97280" y="958215"/>
            <a:ext cx="9632315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/>
              <a:t>四次挥手:</a:t>
            </a:r>
            <a:endParaRPr lang="zh-CN" altLang="en-US" sz="3200" b="1"/>
          </a:p>
          <a:p>
            <a:r>
              <a:rPr lang="zh-CN" altLang="en-US" sz="2400"/>
              <a:t>建立一个连接需要三次握手，而终止一个连接要经过四次挥手。</a:t>
            </a:r>
            <a:endParaRPr lang="zh-CN" altLang="en-US" sz="2400"/>
          </a:p>
          <a:p>
            <a:endParaRPr lang="zh-CN" altLang="en-US" sz="2800"/>
          </a:p>
          <a:p>
            <a:r>
              <a:rPr lang="en-US" altLang="zh-CN" sz="2400"/>
              <a:t>1. </a:t>
            </a:r>
            <a:r>
              <a:rPr lang="zh-CN" altLang="en-US" sz="2400"/>
              <a:t>先由客户端向服务器端发送一个FIN，请求关闭数据传输</a:t>
            </a:r>
            <a:r>
              <a:rPr lang="en-US" altLang="zh-CN" sz="2400"/>
              <a:t>.</a:t>
            </a:r>
            <a:endParaRPr lang="en-US" altLang="zh-CN" sz="2400"/>
          </a:p>
          <a:p>
            <a:endParaRPr lang="en-US" altLang="zh-CN" sz="2800"/>
          </a:p>
          <a:p>
            <a:r>
              <a:rPr lang="en-US" altLang="zh-CN" sz="2400"/>
              <a:t>2. </a:t>
            </a:r>
            <a:r>
              <a:rPr lang="zh-CN" altLang="en-US" sz="2400"/>
              <a:t>当服务器接收到客户端的FIN时，向客户端发送一个ACK</a:t>
            </a:r>
            <a:r>
              <a:rPr lang="en-US" altLang="zh-CN" sz="2400"/>
              <a:t>.</a:t>
            </a:r>
            <a:endParaRPr lang="en-US" altLang="zh-CN" sz="2400"/>
          </a:p>
          <a:p>
            <a:endParaRPr lang="en-US" altLang="zh-CN" sz="2800"/>
          </a:p>
          <a:p>
            <a:r>
              <a:rPr lang="en-US" altLang="zh-CN" sz="2400"/>
              <a:t>3. </a:t>
            </a:r>
            <a:r>
              <a:rPr lang="zh-CN" altLang="en-US" sz="2400"/>
              <a:t>然后服务器向客户端发送一个FIN，告诉客户端应用程序关闭</a:t>
            </a:r>
            <a:r>
              <a:rPr lang="en-US" altLang="zh-CN" sz="2400"/>
              <a:t>.</a:t>
            </a:r>
            <a:endParaRPr lang="en-US" altLang="zh-CN" sz="2400"/>
          </a:p>
          <a:p>
            <a:endParaRPr lang="en-US" altLang="zh-CN" sz="2800"/>
          </a:p>
          <a:p>
            <a:r>
              <a:rPr lang="en-US" altLang="zh-CN" sz="2400"/>
              <a:t>4. </a:t>
            </a:r>
            <a:r>
              <a:rPr lang="zh-CN" altLang="en-US" sz="2400"/>
              <a:t>当客户端收到服务器端的FIN是，回复一个ACK给服务器端</a:t>
            </a:r>
            <a:r>
              <a:rPr lang="en-US" altLang="zh-CN" sz="2400"/>
              <a:t>.</a:t>
            </a:r>
            <a:endParaRPr lang="en-US" altLang="zh-CN" sz="240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网络概述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p>
            <a:r>
              <a:rPr lang="zh-CN" altLang="en-US" sz="2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楷体" panose="02010609060101010101" charset="-122"/>
                <a:ea typeface="楷体" panose="02010609060101010101" charset="-122"/>
              </a:rPr>
              <a:t>自从互联网诞生以来，现在基本上所有的程序都是网络程序，很少有单机版的程序了</a:t>
            </a:r>
            <a:endParaRPr lang="zh-CN" altLang="en-US" sz="28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8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楷体" panose="02010609060101010101" charset="-122"/>
                <a:ea typeface="楷体" panose="02010609060101010101" charset="-122"/>
              </a:rPr>
              <a:t>计算机网络，就是把各个计算机连接到一起，让网络中的计算机可以相互通信，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网络编程就是如何在程序中实现两台计算机的通信</a:t>
            </a:r>
            <a:endParaRPr lang="zh-CN" altLang="en-US" sz="28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8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楷体" panose="02010609060101010101" charset="-122"/>
                <a:ea typeface="楷体" panose="02010609060101010101" charset="-122"/>
              </a:rPr>
              <a:t>用python进行网络编程，就是在python程序本身的进程内，连接别的服务器的通信端口进行通信</a:t>
            </a:r>
            <a:endParaRPr lang="zh-CN" altLang="en-US" sz="28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对象 2"/>
          <p:cNvGraphicFramePr/>
          <p:nvPr/>
        </p:nvGraphicFramePr>
        <p:xfrm>
          <a:off x="1221105" y="848995"/>
          <a:ext cx="9749790" cy="5160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9742170" imgH="5156200" progId="Paint.Picture">
                  <p:embed/>
                </p:oleObj>
              </mc:Choice>
              <mc:Fallback>
                <p:oleObj name="" r:id="rId1" imgW="9742170" imgH="51562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21105" y="848995"/>
                        <a:ext cx="9749790" cy="5160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461510" y="609600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/>
              <a:t>UDP 协议</a:t>
            </a:r>
            <a:endParaRPr lang="zh-CN" altLang="en-US" sz="3200" b="1"/>
          </a:p>
        </p:txBody>
      </p:sp>
      <p:sp>
        <p:nvSpPr>
          <p:cNvPr id="3" name="文本框 2"/>
          <p:cNvSpPr txBox="1"/>
          <p:nvPr/>
        </p:nvSpPr>
        <p:spPr>
          <a:xfrm>
            <a:off x="1247775" y="1859915"/>
            <a:ext cx="9759950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/>
              <a:t>UDP 协议 : </a:t>
            </a:r>
            <a:endParaRPr lang="zh-CN" altLang="en-US" sz="2400" b="1"/>
          </a:p>
          <a:p>
            <a:r>
              <a:rPr lang="en-US" altLang="zh-CN" sz="2400" b="1"/>
              <a:t>	</a:t>
            </a:r>
            <a:r>
              <a:rPr lang="zh-CN" altLang="en-US" sz="2400"/>
              <a:t>面向无连接，数据不安全，速度快</a:t>
            </a:r>
            <a:r>
              <a:rPr lang="en-US" altLang="zh-CN" sz="2400"/>
              <a:t>.</a:t>
            </a:r>
            <a:endParaRPr lang="en-US" altLang="zh-CN" sz="2400"/>
          </a:p>
          <a:p>
            <a:endParaRPr lang="zh-CN" altLang="en-US" sz="2800"/>
          </a:p>
          <a:p>
            <a:r>
              <a:rPr lang="en-US" altLang="zh-CN" sz="2400"/>
              <a:t>	</a:t>
            </a:r>
            <a:r>
              <a:rPr lang="zh-CN" altLang="en-US" sz="2400"/>
              <a:t>用于网络电话，在线视频网络会议等等 , 要求实时性比较高 ( 数据传输快 ) 不能有延迟。</a:t>
            </a:r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当应用程序希望通过 UDP 与一个应用程序通信时，传输数据之前源端和终端不建立连接。 当它想传送时就简单地去抓取来自应用程序的数据，并尽可能快地把它扔到网络上。</a:t>
            </a:r>
            <a:r>
              <a:rPr lang="zh-CN" altLang="en-US" sz="2400" b="1"/>
              <a:t>因此 UDP 是不可靠无连接的协议。因为有可能数据会丢失。</a:t>
            </a:r>
            <a:endParaRPr lang="zh-CN" altLang="en-US" sz="2400" b="1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34135" y="1653540"/>
            <a:ext cx="936371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/>
              <a:t>TCP-- 提供的是面向连接、可靠的服务。</a:t>
            </a:r>
            <a:endParaRPr lang="zh-CN" altLang="en-US" sz="2800" b="1"/>
          </a:p>
          <a:p>
            <a:r>
              <a:rPr lang="en-US" altLang="zh-CN" sz="2800" b="1"/>
              <a:t>	</a:t>
            </a:r>
            <a:r>
              <a:rPr lang="zh-CN" altLang="en-US" sz="2800"/>
              <a:t>当客户和服务器彼此交换数据前，必须先在 双方之间建立一个 TCP 连接，之后才能传输数据。TCP 提供超时重发，丢弃重复数据，检验数据，流量控制等功能，保证数据能从一端传到另一端。</a:t>
            </a:r>
            <a:endParaRPr lang="zh-CN" altLang="en-US" sz="2800"/>
          </a:p>
          <a:p>
            <a:r>
              <a:rPr lang="zh-CN" altLang="en-US" sz="2800" b="1"/>
              <a:t>UDP-- 是一个简单的不可靠的运输层协议。</a:t>
            </a:r>
            <a:endParaRPr lang="zh-CN" altLang="en-US" sz="2800" b="1"/>
          </a:p>
          <a:p>
            <a:r>
              <a:rPr lang="en-US" altLang="zh-CN" sz="2800" b="1"/>
              <a:t>	</a:t>
            </a:r>
            <a:r>
              <a:rPr lang="zh-CN" altLang="en-US" sz="2800"/>
              <a:t>它只是把应用程序传给 IP 层的数据报发送 出去，但是并不能保证它们能到达目的地。由于 UDP 在传输数据报前不用在客户和服务器 之间建立一个连接，且没有超时重发等机制，故而传输速度很快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3931285" y="444500"/>
            <a:ext cx="5142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TCP</a:t>
            </a:r>
            <a:r>
              <a:rPr lang="zh-CN" altLang="en-US" sz="3200" b="1"/>
              <a:t>和</a:t>
            </a:r>
            <a:r>
              <a:rPr lang="en-US" altLang="zh-CN" sz="3200" b="1"/>
              <a:t>udp</a:t>
            </a:r>
            <a:r>
              <a:rPr lang="zh-CN" altLang="en-US" sz="3200" b="1"/>
              <a:t>的对比</a:t>
            </a:r>
            <a:endParaRPr lang="zh-CN" altLang="en-US" sz="3200" b="1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245485" y="562610"/>
            <a:ext cx="6503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OSI</a:t>
            </a:r>
            <a:r>
              <a:rPr lang="zh-CN" altLang="en-US" sz="3200" b="1"/>
              <a:t>模型</a:t>
            </a:r>
            <a:endParaRPr lang="zh-CN" altLang="en-US" sz="3200" b="1"/>
          </a:p>
        </p:txBody>
      </p:sp>
      <p:sp>
        <p:nvSpPr>
          <p:cNvPr id="3" name="文本框 2"/>
          <p:cNvSpPr txBox="1"/>
          <p:nvPr/>
        </p:nvSpPr>
        <p:spPr>
          <a:xfrm>
            <a:off x="829945" y="1146175"/>
            <a:ext cx="101561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	</a:t>
            </a:r>
            <a:r>
              <a:rPr lang="zh-CN" altLang="en-US" sz="2400"/>
              <a:t>OSI 模型是国际标准化组织(ISO)制定的一个用于计算机或通信系统间互联的标准体 系，一般称为 OSI 参考模型或七层模型</a:t>
            </a:r>
            <a:r>
              <a:rPr lang="en-US" altLang="zh-CN" sz="2400"/>
              <a:t>;</a:t>
            </a:r>
            <a:endParaRPr lang="en-US" altLang="zh-CN" sz="2400"/>
          </a:p>
          <a:p>
            <a:r>
              <a:rPr lang="en-US" altLang="zh-CN" sz="2400"/>
              <a:t>	</a:t>
            </a:r>
            <a:r>
              <a:rPr lang="zh-CN" altLang="en-US" sz="2400"/>
              <a:t>OSI 模型又将 TCP/IP 协议族的四层进行了具体划分，划分成了 7 层。</a:t>
            </a:r>
            <a:endParaRPr lang="zh-CN" altLang="en-US" sz="2400"/>
          </a:p>
        </p:txBody>
      </p:sp>
      <p:pic>
        <p:nvPicPr>
          <p:cNvPr id="4" name="图片 3" descr="屏幕快照 2019-08-26 上午5.11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8985" y="2643505"/>
            <a:ext cx="7963535" cy="3606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屏幕快照 2019-08-26 上午5.12.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405" y="982980"/>
            <a:ext cx="8141970" cy="46031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66520" y="1443990"/>
            <a:ext cx="981392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	</a:t>
            </a:r>
            <a:r>
              <a:rPr lang="zh-CN" altLang="en-US"/>
              <a:t>套接字起源于 20 世纪 70 年代加利福尼亚大学伯克利分校版本的 Unix，有时人们 也把套接字称为“伯克利套接字”或“BSD 套接字”。一开始 , 套接字被设计用在同 一 台主机上多个应用程序之间的通讯。这也被称进程间通讯 , 或 IPC。套接字有两种(或者 称为有两个种族), 分别是基于文件型的和基于网络型的。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1. 基于文件型</a:t>
            </a:r>
            <a:endParaRPr lang="zh-CN" altLang="en-US" b="1"/>
          </a:p>
          <a:p>
            <a:r>
              <a:rPr lang="en-US" altLang="zh-CN"/>
              <a:t>	</a:t>
            </a:r>
            <a:r>
              <a:rPr lang="zh-CN" altLang="en-US"/>
              <a:t>套接字家族的名字:AF_UNIX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unix 一切皆文件，基于文件的套接字调用的就是底层的文件系统来取数据，两个套接字进程运行在同一机器，</a:t>
            </a:r>
            <a:r>
              <a:rPr lang="zh-CN" altLang="en-US" b="1">
                <a:solidFill>
                  <a:srgbClr val="7030A0"/>
                </a:solidFill>
              </a:rPr>
              <a:t>可以通过访问同一个文件系统间接完成通信</a:t>
            </a:r>
            <a:r>
              <a:rPr lang="en-US" altLang="zh-CN"/>
              <a:t>.</a:t>
            </a:r>
            <a:endParaRPr lang="en-US" altLang="zh-CN"/>
          </a:p>
          <a:p>
            <a:endParaRPr lang="en-US" altLang="zh-CN"/>
          </a:p>
          <a:p>
            <a:r>
              <a:rPr lang="zh-CN" altLang="en-US" b="1"/>
              <a:t>2. 基于网络型</a:t>
            </a:r>
            <a:endParaRPr lang="zh-CN" altLang="en-US" b="1"/>
          </a:p>
          <a:p>
            <a:r>
              <a:rPr lang="en-US" altLang="zh-CN"/>
              <a:t>	</a:t>
            </a:r>
            <a:r>
              <a:rPr lang="zh-CN" altLang="en-US"/>
              <a:t>套接字家族的名字:AF_INET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( 还有 AF_INET6 被用于 ipv6，还有一些其他的地址家族，不过，他们要么是只用于某个平台，要么就是已经被废弃，或者是很少被使用，或者是根本没有实现，所有地址家族中，AF_INET 是使用最广泛的一个，python 支持很多种地址家族，但是由于我们只关心网络编程，所以大部分时候我么只使用 AF_INET)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3530" y="476885"/>
            <a:ext cx="12592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socket</a:t>
            </a:r>
            <a:endParaRPr lang="en-US" altLang="zh-CN" sz="3200" b="1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【团子】请叫我天然萌 微博@团团团团团团团儿" panose="02010601040101010101" charset="-122"/>
                <a:ea typeface="【团子】请叫我天然萌 微博@团团团团团团团儿" panose="02010601040101010101" charset="-122"/>
              </a:rPr>
              <a:t>软件开发架构</a:t>
            </a:r>
            <a:endParaRPr lang="zh-CN" altLang="en-US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【团子】请叫我天然萌 微博@团团团团团团团儿" panose="02010601040101010101" charset="-122"/>
              <a:ea typeface="【团子】请叫我天然萌 微博@团团团团团团团儿" panose="02010601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zh-CN" altLang="en-US" sz="2800" b="1"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两个</a:t>
            </a:r>
            <a:r>
              <a:rPr lang="zh-CN" altLang="en-US" sz="2800" b="1">
                <a:solidFill>
                  <a:srgbClr val="7030A0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程序之间通讯</a:t>
            </a:r>
            <a:r>
              <a:rPr lang="zh-CN" altLang="en-US" sz="2800" b="1"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的应用大致可以分为两种:</a:t>
            </a:r>
            <a:endParaRPr lang="zh-CN" altLang="en-US" sz="2800" b="1">
              <a:solidFill>
                <a:schemeClr val="accent3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  <a:p>
            <a:pPr algn="l"/>
            <a:r>
              <a:rPr lang="zh-CN" altLang="en-US" sz="2800" b="1"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第一种是</a:t>
            </a:r>
            <a:r>
              <a:rPr lang="zh-CN" altLang="en-US" sz="2800" b="1">
                <a:solidFill>
                  <a:srgbClr val="7030A0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应用类程序</a:t>
            </a:r>
            <a:r>
              <a:rPr lang="zh-CN" altLang="en-US" sz="2800" b="1"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:qq、微信、网盘、优酷这一类是属于需要安装的桌面应用 </a:t>
            </a:r>
            <a:endParaRPr lang="zh-CN" altLang="en-US" sz="2800" b="1">
              <a:solidFill>
                <a:schemeClr val="accent3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 b="1"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第二种是</a:t>
            </a:r>
            <a:r>
              <a:rPr lang="zh-CN" altLang="en-US" sz="2800" b="1">
                <a:solidFill>
                  <a:srgbClr val="7030A0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web类程序</a:t>
            </a:r>
            <a:r>
              <a:rPr lang="zh-CN" altLang="en-US" sz="2800" b="1"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:用户只需要浏览器即可访问程序。常见的 web 类应用程序</a:t>
            </a:r>
            <a:r>
              <a:rPr lang="en-US" altLang="zh-CN" sz="2800" b="1"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,</a:t>
            </a:r>
            <a:r>
              <a:rPr lang="zh-CN" altLang="en-US" sz="2800" b="1"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比如百度、知乎、CSDN 等使用浏览器访问就可以直接使用。</a:t>
            </a:r>
            <a:endParaRPr lang="zh-CN" altLang="en-US" sz="2800" b="1">
              <a:solidFill>
                <a:schemeClr val="accent3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800" b="1">
              <a:solidFill>
                <a:schemeClr val="accent3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 b="1">
                <a:solidFill>
                  <a:srgbClr val="7030A0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不管是应用类程序还是 web 类程序，这些应用的本质其实都是两个程序之间的通讯。 </a:t>
            </a:r>
            <a:endParaRPr lang="zh-CN" altLang="en-US" sz="2800" b="1">
              <a:solidFill>
                <a:srgbClr val="7030A0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 b="1">
                <a:solidFill>
                  <a:srgbClr val="7030A0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而这两个分类又对应了两个软件开发的架构~</a:t>
            </a:r>
            <a:endParaRPr lang="zh-CN" altLang="en-US" sz="2800" b="1">
              <a:solidFill>
                <a:srgbClr val="7030A0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【团子】请叫我天然萌 微博@团团团团团团团儿" panose="02010601040101010101" charset="-122"/>
                <a:ea typeface="【团子】请叫我天然萌 微博@团团团团团团团儿" panose="02010601040101010101" charset="-122"/>
              </a:rPr>
              <a:t>客户端服务端概念</a:t>
            </a:r>
            <a:endParaRPr lang="zh-CN" altLang="en-US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【团子】请叫我天然萌 微博@团团团团团团团儿" panose="02010601040101010101" charset="-122"/>
              <a:ea typeface="【团子】请叫我天然萌 微博@团团团团团团团儿" panose="02010601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zh-CN" altLang="en-US" sz="3200" b="1"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客户端</a:t>
            </a:r>
            <a:r>
              <a:rPr lang="en-US" altLang="zh-CN" sz="3200" b="1"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:</a:t>
            </a:r>
            <a:endParaRPr lang="en-US" altLang="zh-CN" sz="3200" b="1">
              <a:solidFill>
                <a:schemeClr val="accent3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  <a:p>
            <a:pPr lvl="1"/>
            <a:r>
              <a:rPr lang="zh-CN" altLang="en-US" sz="2400" b="1"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  <a:sym typeface="+mn-ea"/>
              </a:rPr>
              <a:t>或称为用户端，是指与服务器相对应，为客户提供本地服务的程序。除了一些只在本地运行的应用程序之外，一般安装在普通的客户机上，需要与服务端互相配合运行。</a:t>
            </a:r>
            <a:endParaRPr lang="zh-CN" altLang="en-US" sz="2400" b="1">
              <a:solidFill>
                <a:schemeClr val="accent3"/>
              </a:solidFill>
              <a:effectLst/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lvl="1"/>
            <a:endParaRPr lang="zh-CN" altLang="en-US" sz="2400" b="1">
              <a:solidFill>
                <a:schemeClr val="accent3"/>
              </a:solidFill>
              <a:effectLst/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 sz="3200" b="1"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服务端</a:t>
            </a:r>
            <a:endParaRPr lang="zh-CN" altLang="en-US" sz="3200" b="1">
              <a:solidFill>
                <a:schemeClr val="accent3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  <a:p>
            <a:pPr lvl="1"/>
            <a:r>
              <a:rPr lang="zh-CN" altLang="en-US" sz="2400" b="1"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  <a:sym typeface="+mn-ea"/>
              </a:rPr>
              <a:t>是为客户端服务的。服务的内容诸如向客户端提供资源，保存客户端数据。是实现游戏特色化的重要途径，也是最直接可以通过游戏表现出来的技术</a:t>
            </a:r>
            <a:endParaRPr lang="zh-CN" altLang="en-US" sz="2400" b="1">
              <a:solidFill>
                <a:schemeClr val="accent3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  <a:p>
            <a:pPr marL="609600" lvl="1" indent="0">
              <a:buNone/>
            </a:pPr>
            <a:endParaRPr lang="zh-CN" altLang="en-US" sz="2400" b="1">
              <a:solidFill>
                <a:schemeClr val="accent3"/>
              </a:solidFill>
              <a:effectLst>
                <a:reflection blurRad="6350" stA="53000" endA="300" endPos="35500" dir="5400000" sy="-90000" algn="bl" rotWithShape="0"/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" y="164465"/>
            <a:ext cx="10201275" cy="2693670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zh-CN" altLang="en-US" sz="40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C/S 即:Client 与 Server </a:t>
            </a:r>
            <a:r>
              <a:rPr lang="en-US" altLang="zh-CN" sz="40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zh-CN" altLang="en-US" sz="40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客户端与服务器端架构</a:t>
            </a:r>
            <a:r>
              <a:rPr lang="en-US" altLang="zh-CN" sz="4000" b="1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)</a:t>
            </a:r>
            <a:endParaRPr lang="en-US" altLang="zh-CN" sz="4000" b="1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这里的客户端一般泛指客户端应用程序 exe，程序需要先安装后，才能运行在用户的 电脑上，对用户的电脑操作系统环境依赖较大。</a:t>
            </a:r>
            <a:endParaRPr lang="zh-CN" altLang="en-US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 descr="u=1968893172,3805394618&amp;fm=26&amp;gp=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0490" y="2500630"/>
            <a:ext cx="8208645" cy="42957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795" y="89535"/>
            <a:ext cx="10040620" cy="3637280"/>
          </a:xfrm>
        </p:spPr>
        <p:txBody>
          <a:bodyPr/>
          <a:p>
            <a:pPr marL="0" indent="0">
              <a:buNone/>
            </a:pPr>
            <a:r>
              <a:rPr lang="zh-CN" altLang="en-US" sz="32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B/S 即:Browser 与 Server</a:t>
            </a:r>
            <a:r>
              <a:rPr lang="en-US" altLang="zh-CN" sz="32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zh-CN" altLang="en-US" sz="32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浏览器端与服务器端架构</a:t>
            </a:r>
            <a:r>
              <a:rPr lang="en-US" altLang="zh-CN" sz="32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)</a:t>
            </a:r>
            <a:endParaRPr lang="en-US" altLang="zh-CN" sz="32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只需在浏览器上通过 HTTP 去请求服务器端相关的资源(网页资源)。</a:t>
            </a: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 descr="屏幕快照 2019-08-23 下午8.33.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1060" y="1719580"/>
            <a:ext cx="7138035" cy="43053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57164"/>
            <a:ext cx="10972800" cy="1143000"/>
          </a:xfrm>
        </p:spPr>
        <p:txBody>
          <a:bodyPr/>
          <a:p>
            <a:r>
              <a:rPr lang="zh-CN" altLang="en-US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楷体" panose="02010609060101010101" charset="-122"/>
                <a:ea typeface="楷体" panose="02010609060101010101" charset="-122"/>
              </a:rPr>
              <a:t>局域网</a:t>
            </a:r>
            <a:endParaRPr lang="zh-CN" altLang="en-US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57300"/>
            <a:ext cx="10972800" cy="4869180"/>
          </a:xfrm>
        </p:spPr>
        <p:txBody>
          <a:bodyPr>
            <a:normAutofit fontScale="70000"/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局域网 (Local Area Network)，简称 LAN</a:t>
            </a:r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.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buNone/>
            </a:pP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是指在某一区域内由多台计算机互联成的计算机组</a:t>
            </a:r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.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buNone/>
            </a:pP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“某一区域”指的是同一办公室、同一建筑物、同一公司和同一学校等，一般 是方圆几千米以内。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buNone/>
            </a:pP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局域网可以实现文件管理、应用软件共享、打印机共享、扫描仪共享、 工作组内的日程安排、电子邮件和传真通信服务等功能。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buNone/>
            </a:pP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局域网是封闭型的，可以由办公室内的两台计算机组成，也可以由一个公司内的上千台计算机组成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广域网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zh-CN" altLang="en-US" sz="3600"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广域网(Wide Area Network)，简称WAN</a:t>
            </a:r>
            <a:endParaRPr lang="zh-CN" altLang="en-US" sz="3600">
              <a:solidFill>
                <a:schemeClr val="accent3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buNone/>
            </a:pPr>
            <a:endParaRPr lang="zh-CN" altLang="en-US" sz="3600">
              <a:solidFill>
                <a:schemeClr val="accent3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3600"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是一种跨越大的、地域性的计算机网络的集合。 通常跨越省、市，甚至一个国家。</a:t>
            </a:r>
            <a:endParaRPr lang="zh-CN" altLang="en-US" sz="3600">
              <a:solidFill>
                <a:schemeClr val="accent3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buNone/>
            </a:pPr>
            <a:endParaRPr lang="zh-CN" altLang="en-US" sz="3600">
              <a:solidFill>
                <a:schemeClr val="accent3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3600"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广域网包括大大小小不同的子网，子网可以是局域网，也可以是小型的广域网。</a:t>
            </a:r>
            <a:endParaRPr lang="zh-CN" altLang="en-US" sz="3600">
              <a:solidFill>
                <a:schemeClr val="accent3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zh-CN" altLang="en-US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楷体" panose="02010609060101010101" charset="-122"/>
                <a:ea typeface="楷体" panose="02010609060101010101" charset="-122"/>
              </a:rPr>
              <a:t>局域网和广域网的区别</a:t>
            </a:r>
            <a:endParaRPr lang="zh-CN" altLang="en-US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zh-CN" altLang="en-US" sz="4000"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局域网是在某一区域内的，而广域网要跨越较大的地域，那么如何来界定这个区域呢 ?</a:t>
            </a:r>
            <a:endParaRPr lang="zh-CN" altLang="en-US" sz="4000">
              <a:solidFill>
                <a:schemeClr val="accent3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4000"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 例如，一家大型公司的总公司位于北京，而分公司遍布全国各地，如果该公司将所有的分 公司都通过网络联接在一起，那么一个分公司就是一个局域网，而整个总公司网络就是一 个广域网。</a:t>
            </a:r>
            <a:endParaRPr lang="zh-CN" altLang="en-US" sz="4000">
              <a:solidFill>
                <a:schemeClr val="accent3"/>
              </a:solidFill>
              <a:effectLst/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主题​​">
  <a:themeElements>
    <a:clrScheme name="自定义 18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0070C0"/>
      </a:accent1>
      <a:accent2>
        <a:srgbClr val="00B0F0"/>
      </a:accent2>
      <a:accent3>
        <a:srgbClr val="0070C0"/>
      </a:accent3>
      <a:accent4>
        <a:srgbClr val="00B0F0"/>
      </a:accent4>
      <a:accent5>
        <a:srgbClr val="0070C0"/>
      </a:accent5>
      <a:accent6>
        <a:srgbClr val="00B0F0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3658</Words>
  <Application>WPS 演示</Application>
  <PresentationFormat>宽屏</PresentationFormat>
  <Paragraphs>144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Arial</vt:lpstr>
      <vt:lpstr>宋体</vt:lpstr>
      <vt:lpstr>Wingdings</vt:lpstr>
      <vt:lpstr>Calibri</vt:lpstr>
      <vt:lpstr>微软雅黑</vt:lpstr>
      <vt:lpstr>楷体</vt:lpstr>
      <vt:lpstr>【团子】请叫我天然萌 微博@团团团团团团团儿</vt:lpstr>
      <vt:lpstr>Arial Unicode MS</vt:lpstr>
      <vt:lpstr>Office 主题​​</vt:lpstr>
      <vt:lpstr>Paint.Picture</vt:lpstr>
      <vt:lpstr>PowerPoint 演示文稿</vt:lpstr>
      <vt:lpstr>网络概述</vt:lpstr>
      <vt:lpstr>软件开发架构</vt:lpstr>
      <vt:lpstr>客户端服务端概念</vt:lpstr>
      <vt:lpstr>PowerPoint 演示文稿</vt:lpstr>
      <vt:lpstr>PowerPoint 演示文稿</vt:lpstr>
      <vt:lpstr>局域网</vt:lpstr>
      <vt:lpstr>广域网</vt:lpstr>
      <vt:lpstr>局域网和广域网的区别</vt:lpstr>
      <vt:lpstr>什么是TCP/IP </vt:lpstr>
      <vt:lpstr>TCP/IP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lixue</cp:lastModifiedBy>
  <cp:revision>6</cp:revision>
  <dcterms:created xsi:type="dcterms:W3CDTF">2015-05-05T08:02:00Z</dcterms:created>
  <dcterms:modified xsi:type="dcterms:W3CDTF">2019-08-26T05:07:57Z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